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90" r:id="rId30"/>
    <p:sldId id="288" r:id="rId31"/>
    <p:sldId id="289" r:id="rId32"/>
    <p:sldId id="292" r:id="rId33"/>
    <p:sldId id="293" r:id="rId34"/>
    <p:sldId id="295" r:id="rId3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2442" autoAdjust="0"/>
  </p:normalViewPr>
  <p:slideViewPr>
    <p:cSldViewPr>
      <p:cViewPr>
        <p:scale>
          <a:sx n="153" d="100"/>
          <a:sy n="153" d="100"/>
        </p:scale>
        <p:origin x="-402" y="-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64760-A185-4502-8C41-B764F41EC264}" type="datetimeFigureOut">
              <a:rPr lang="ru-RU" smtClean="0"/>
              <a:t>12.12.2018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23432-1FF9-44BF-AFA9-334D324D8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128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335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39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922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6010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385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871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363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1850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62505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773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78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699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302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4066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0190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034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8930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4949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768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2701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4329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06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4345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0406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923432-1FF9-44BF-AFA9-334D324D8F73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74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529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2054051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52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9832" y="4788046"/>
            <a:ext cx="2804167" cy="33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2240" y="4625162"/>
            <a:ext cx="2133600" cy="273844"/>
          </a:xfrm>
        </p:spPr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313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2067694"/>
            <a:ext cx="7772400" cy="1296144"/>
          </a:xfrm>
        </p:spPr>
        <p:txBody>
          <a:bodyPr anchor="t"/>
          <a:lstStyle>
            <a:lvl1pPr algn="r">
              <a:defRPr sz="4000" b="0" cap="all">
                <a:latin typeface="+mn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83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9310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566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963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6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354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882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712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79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62DD5-710B-4C95-A99B-1B9BEE2B0362}" type="datetimeFigureOut">
              <a:rPr lang="ru-RU" smtClean="0"/>
              <a:pPr/>
              <a:t>12.12.2018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2C761D-DD7F-40DB-B5A5-4965E99050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9529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://www.gosuslugi.ru/" TargetMode="Externa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&#1082;&#1072;&#1073;&#1080;&#1085;&#1077;&#1090;.&#1077;&#1082;&#1072;&#1090;&#1077;&#1088;&#1080;&#1085;&#1073;&#1091;&#1088;&#1075;.&#1088;&#1092;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995686"/>
            <a:ext cx="6802506" cy="1102519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Прием детей в 1-ый класс </a:t>
            </a:r>
            <a:r>
              <a:rPr lang="ru-RU" alt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2019/2020 </a:t>
            </a:r>
            <a: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учебный год </a:t>
            </a:r>
            <a:b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alt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общеобразовательные организации муниципального образования «город Екатеринбург»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95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568" y="699543"/>
            <a:ext cx="4156464" cy="648072"/>
          </a:xfrm>
        </p:spPr>
        <p:txBody>
          <a:bodyPr>
            <a:noAutofit/>
          </a:bodyPr>
          <a:lstStyle/>
          <a:p>
            <a:pPr algn="l"/>
            <a: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Когда подавать заявление: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3568" y="1419622"/>
            <a:ext cx="78288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 smtClean="0"/>
              <a:t>15.12.2018 </a:t>
            </a:r>
            <a:r>
              <a:rPr lang="ru-RU" dirty="0"/>
              <a:t>–</a:t>
            </a:r>
            <a:r>
              <a:rPr lang="ru-RU" b="1" dirty="0" smtClean="0"/>
              <a:t> 23.01.2019</a:t>
            </a:r>
            <a:r>
              <a:rPr lang="ru-RU" dirty="0" smtClean="0"/>
              <a:t> </a:t>
            </a:r>
            <a:r>
              <a:rPr lang="ru-RU" sz="1600" dirty="0" smtClean="0"/>
              <a:t>– </a:t>
            </a:r>
            <a:r>
              <a:rPr lang="ru-RU" sz="1600" dirty="0"/>
              <a:t>прием детей, имеющих право на получение мест в муниципальных образовательных учреждениях </a:t>
            </a:r>
            <a:r>
              <a:rPr lang="ru-RU" sz="1600" dirty="0" smtClean="0"/>
              <a:t>в первоочередном </a:t>
            </a:r>
            <a:r>
              <a:rPr lang="ru-RU" sz="1600" dirty="0"/>
              <a:t>порядке и проживающих на закрепленной </a:t>
            </a:r>
            <a:r>
              <a:rPr lang="ru-RU" sz="1600" dirty="0" smtClean="0"/>
              <a:t>территории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01.02.2019 – 30.06.2019 </a:t>
            </a:r>
            <a:r>
              <a:rPr lang="ru-RU" sz="1600" dirty="0"/>
              <a:t>– прием детей, проживающих на закрепленной территории (имеющих постоянную или временную регистрацию </a:t>
            </a:r>
            <a:r>
              <a:rPr lang="ru-RU" sz="1600" dirty="0" smtClean="0"/>
              <a:t>на </a:t>
            </a:r>
            <a:r>
              <a:rPr lang="ru-RU" sz="1600" dirty="0"/>
              <a:t>закрепленной территории), в том числе имеющих право на получение мест в муниципальных образовательных учреждениях </a:t>
            </a:r>
            <a:r>
              <a:rPr lang="ru-RU" sz="1600" dirty="0" smtClean="0"/>
              <a:t>в первоочередном </a:t>
            </a:r>
            <a:r>
              <a:rPr lang="ru-RU" sz="1600" dirty="0"/>
              <a:t>порядке (при наличии свободных мест</a:t>
            </a:r>
            <a:r>
              <a:rPr lang="ru-RU" sz="1600" dirty="0" smtClean="0"/>
              <a:t>)</a:t>
            </a: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dirty="0"/>
              <a:t>01.07.2019 – 05.09.2019 </a:t>
            </a:r>
            <a:r>
              <a:rPr lang="ru-RU" sz="1600" dirty="0" smtClean="0"/>
              <a:t>– </a:t>
            </a:r>
            <a:r>
              <a:rPr lang="ru-RU" sz="1600" dirty="0"/>
              <a:t>прием детей, не проживающих на закрепленной территории (при наличии свободных мест)</a:t>
            </a:r>
          </a:p>
        </p:txBody>
      </p:sp>
    </p:spTree>
    <p:extLst>
      <p:ext uri="{BB962C8B-B14F-4D97-AF65-F5344CB8AC3E}">
        <p14:creationId xmlns:p14="http://schemas.microsoft.com/office/powerpoint/2010/main" val="212366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568" y="699543"/>
            <a:ext cx="4156464" cy="648072"/>
          </a:xfrm>
        </p:spPr>
        <p:txBody>
          <a:bodyPr>
            <a:noAutofit/>
          </a:bodyPr>
          <a:lstStyle/>
          <a:p>
            <a:pPr algn="l"/>
            <a:r>
              <a:rPr lang="ru-RU" alt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Где </a:t>
            </a:r>
            <a: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подавать заявление: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3568" y="1419622"/>
            <a:ext cx="746883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/>
              <a:t>в общеобразовательную организацию </a:t>
            </a:r>
            <a:r>
              <a:rPr lang="ru-RU" sz="1600" dirty="0"/>
              <a:t>(по отдельному графику, размещенному на официальном сайте организации);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через </a:t>
            </a:r>
            <a:r>
              <a:rPr lang="ru-RU" sz="1600" b="1" dirty="0"/>
              <a:t>Многофункциональный центр предоставления государственных и муниципальных услуг </a:t>
            </a:r>
            <a:r>
              <a:rPr lang="ru-RU" sz="1600" b="1" dirty="0" smtClean="0"/>
              <a:t>(</a:t>
            </a:r>
            <a:r>
              <a:rPr lang="ru-RU" sz="1600" b="1" dirty="0"/>
              <a:t>ГБУ СО МФЦ)</a:t>
            </a:r>
            <a:r>
              <a:rPr lang="en-US" sz="1600" dirty="0"/>
              <a:t> -</a:t>
            </a:r>
            <a:r>
              <a:rPr lang="ru-RU" sz="1600" dirty="0"/>
              <a:t> официальный сайт: </a:t>
            </a:r>
            <a:r>
              <a:rPr lang="en-US" sz="1600" dirty="0"/>
              <a:t>mfc66.ru</a:t>
            </a:r>
            <a:r>
              <a:rPr lang="ru-RU" sz="1600" dirty="0"/>
              <a:t> и </a:t>
            </a:r>
            <a:br>
              <a:rPr lang="ru-RU" sz="1600" dirty="0"/>
            </a:br>
            <a:r>
              <a:rPr lang="ru-RU" sz="1600" b="1" dirty="0"/>
              <a:t>Центр муниципальных услуг города Екатеринбурга </a:t>
            </a:r>
            <a:r>
              <a:rPr lang="ru-RU" sz="1600" b="1" dirty="0" smtClean="0"/>
              <a:t>(</a:t>
            </a:r>
            <a:r>
              <a:rPr lang="ru-RU" sz="1600" b="1" dirty="0"/>
              <a:t>МКУ ЦМУ)</a:t>
            </a:r>
            <a:r>
              <a:rPr lang="ru-RU" sz="1600" dirty="0"/>
              <a:t> - официальный сайт: </a:t>
            </a:r>
            <a:r>
              <a:rPr lang="ru-RU" sz="1600" dirty="0" err="1"/>
              <a:t>цму.екатеринбург.рф</a:t>
            </a:r>
            <a:r>
              <a:rPr lang="en-US" sz="1600" dirty="0"/>
              <a:t> </a:t>
            </a:r>
            <a:r>
              <a:rPr lang="ru-RU" sz="1600" dirty="0" smtClean="0"/>
              <a:t>(</a:t>
            </a:r>
            <a:r>
              <a:rPr lang="ru-RU" sz="1600" dirty="0"/>
              <a:t>начало работы с 08:00-09:00</a:t>
            </a:r>
            <a:r>
              <a:rPr lang="ru-RU" sz="1600" dirty="0" smtClean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через </a:t>
            </a:r>
            <a:r>
              <a:rPr lang="ru-RU" sz="1600" b="1" dirty="0"/>
              <a:t>Единый портал Государственных и муниципальных </a:t>
            </a:r>
            <a:r>
              <a:rPr lang="ru-RU" sz="1600" b="1" dirty="0" smtClean="0"/>
              <a:t>услуг (ЕПГУ)</a:t>
            </a:r>
            <a:r>
              <a:rPr lang="en-US" sz="1600" b="1" dirty="0" smtClean="0"/>
              <a:t> </a:t>
            </a:r>
            <a:r>
              <a:rPr lang="ru-RU" sz="1600" dirty="0" smtClean="0"/>
              <a:t>(начало приема </a:t>
            </a:r>
            <a:r>
              <a:rPr lang="ru-RU" sz="1600" dirty="0"/>
              <a:t>с 00:00 часов 15 декабря 2018 г</a:t>
            </a:r>
            <a:r>
              <a:rPr lang="ru-RU" sz="1600" dirty="0" smtClean="0"/>
              <a:t>.) и </a:t>
            </a:r>
            <a:r>
              <a:rPr lang="ru-RU" sz="1600" b="1" dirty="0" smtClean="0"/>
              <a:t>«Личный кабинет гражданина» официального сайта Администрации города Екатеринбурга </a:t>
            </a:r>
            <a:r>
              <a:rPr lang="ru-RU" sz="1600" dirty="0" smtClean="0"/>
              <a:t>– </a:t>
            </a:r>
            <a:r>
              <a:rPr lang="ru-RU" sz="1600" dirty="0" err="1" smtClean="0"/>
              <a:t>кабинет.екатеринбург.рф</a:t>
            </a:r>
            <a:r>
              <a:rPr lang="ru-RU" sz="1600" dirty="0" smtClean="0"/>
              <a:t> </a:t>
            </a:r>
            <a:r>
              <a:rPr lang="ru-RU" sz="1600" dirty="0"/>
              <a:t>(начало приема с 00:00 часов 15 декабря 2018 г</a:t>
            </a:r>
            <a:r>
              <a:rPr lang="ru-RU" sz="1600" dirty="0" smtClean="0"/>
              <a:t>.)</a:t>
            </a:r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9100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568" y="699543"/>
            <a:ext cx="4156464" cy="648072"/>
          </a:xfrm>
        </p:spPr>
        <p:txBody>
          <a:bodyPr>
            <a:noAutofit/>
          </a:bodyPr>
          <a:lstStyle/>
          <a:p>
            <a:pPr algn="l"/>
            <a:r>
              <a:rPr lang="ru-RU" alt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Какие </a:t>
            </a:r>
            <a: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необходимы документы: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3568" y="1419622"/>
            <a:ext cx="7468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>
              <a:buFont typeface="Georgia"/>
              <a:buChar char="•"/>
              <a:defRPr/>
            </a:pPr>
            <a:r>
              <a:rPr lang="ru-RU" dirty="0" smtClean="0"/>
              <a:t>паспорт </a:t>
            </a:r>
            <a:r>
              <a:rPr lang="ru-RU" dirty="0"/>
              <a:t>родителя (законного представителя) (подлинник и копия</a:t>
            </a:r>
            <a:r>
              <a:rPr lang="ru-RU" dirty="0" smtClean="0"/>
              <a:t>);</a:t>
            </a:r>
          </a:p>
          <a:p>
            <a:pPr marL="365760" indent="-256032">
              <a:buFont typeface="Georgia"/>
              <a:buChar char="•"/>
              <a:defRPr/>
            </a:pPr>
            <a:endParaRPr lang="ru-RU" dirty="0"/>
          </a:p>
          <a:p>
            <a:pPr marL="365760" indent="-256032">
              <a:buFont typeface="Georgia"/>
              <a:buChar char="•"/>
              <a:defRPr/>
            </a:pPr>
            <a:r>
              <a:rPr lang="ru-RU" dirty="0"/>
              <a:t>свидетельство о рождении ребенка (подлинник и копия</a:t>
            </a:r>
            <a:r>
              <a:rPr lang="ru-RU" dirty="0" smtClean="0"/>
              <a:t>);</a:t>
            </a:r>
          </a:p>
          <a:p>
            <a:pPr marL="365760" indent="-256032">
              <a:buFont typeface="Georgia"/>
              <a:buChar char="•"/>
              <a:defRPr/>
            </a:pPr>
            <a:endParaRPr lang="ru-RU" dirty="0"/>
          </a:p>
          <a:p>
            <a:pPr marL="365760" indent="-256032">
              <a:buFont typeface="Georgia"/>
              <a:buChar char="•"/>
              <a:defRPr/>
            </a:pPr>
            <a:r>
              <a:rPr lang="ru-RU" dirty="0"/>
              <a:t>документ о регистрации ребенка по месту жительства или </a:t>
            </a:r>
            <a:r>
              <a:rPr lang="ru-RU" dirty="0" smtClean="0"/>
              <a:t>пребывания;</a:t>
            </a:r>
          </a:p>
          <a:p>
            <a:pPr marL="365760" indent="-256032">
              <a:buFont typeface="Georgia"/>
              <a:buChar char="•"/>
              <a:defRPr/>
            </a:pPr>
            <a:endParaRPr lang="ru-RU" dirty="0"/>
          </a:p>
          <a:p>
            <a:pPr marL="365760" indent="-256032">
              <a:buFont typeface="Georgia"/>
              <a:buChar char="•"/>
              <a:defRPr/>
            </a:pPr>
            <a:r>
              <a:rPr lang="ru-RU" dirty="0"/>
              <a:t>документ, подтверждающий право на получение мест в образовательных организациях в первоочередном </a:t>
            </a:r>
            <a:r>
              <a:rPr lang="ru-RU" dirty="0" smtClean="0"/>
              <a:t>порядке</a:t>
            </a:r>
            <a:endParaRPr lang="ru-RU" dirty="0"/>
          </a:p>
          <a:p>
            <a:pPr marL="365760" indent="-256032">
              <a:buClr>
                <a:schemeClr val="accent3"/>
              </a:buClr>
              <a:buFont typeface="Georgia"/>
              <a:buChar char="•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833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568" y="699543"/>
            <a:ext cx="4156464" cy="648072"/>
          </a:xfrm>
        </p:spPr>
        <p:txBody>
          <a:bodyPr>
            <a:noAutofit/>
          </a:bodyPr>
          <a:lstStyle/>
          <a:p>
            <a:pPr algn="l"/>
            <a:r>
              <a:rPr lang="ru-RU" alt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</a:t>
            </a:r>
            <a: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заявления через ЕПГУ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3568" y="1419622"/>
            <a:ext cx="782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>
              <a:buFont typeface="Georgia"/>
              <a:buChar char="•"/>
              <a:defRPr/>
            </a:pPr>
            <a:r>
              <a:rPr lang="ru-RU" dirty="0"/>
              <a:t>Родителю необходимо зарегистрироваться на ЕПГУ (при отсутствии учетной записи</a:t>
            </a:r>
            <a:r>
              <a:rPr lang="ru-RU" dirty="0" smtClean="0"/>
              <a:t>);</a:t>
            </a:r>
          </a:p>
          <a:p>
            <a:pPr marL="365760" indent="-256032">
              <a:buFont typeface="Georgia"/>
              <a:buChar char="•"/>
              <a:defRPr/>
            </a:pPr>
            <a:endParaRPr lang="ru-RU" dirty="0" smtClean="0"/>
          </a:p>
          <a:p>
            <a:pPr marL="365760" indent="-256032">
              <a:buFont typeface="Georgia"/>
              <a:buChar char="•"/>
              <a:defRPr/>
            </a:pPr>
            <a:r>
              <a:rPr lang="ru-RU" dirty="0"/>
              <a:t>ДО наступления 00:00 </a:t>
            </a:r>
            <a:r>
              <a:rPr lang="ru-RU" dirty="0" smtClean="0"/>
              <a:t>15.12.2018</a:t>
            </a:r>
          </a:p>
          <a:p>
            <a:pPr marL="365760" indent="-256032">
              <a:buFont typeface="Georgia"/>
              <a:buChar char="•"/>
              <a:defRPr/>
            </a:pPr>
            <a:endParaRPr lang="ru-RU" dirty="0" smtClean="0"/>
          </a:p>
          <a:p>
            <a:pPr marL="109728">
              <a:defRPr/>
            </a:pPr>
            <a:r>
              <a:rPr lang="ru-RU" dirty="0"/>
              <a:t> </a:t>
            </a:r>
            <a:r>
              <a:rPr lang="ru-RU" dirty="0" smtClean="0"/>
              <a:t>    - Войти </a:t>
            </a:r>
            <a:r>
              <a:rPr lang="ru-RU" dirty="0"/>
              <a:t>в личный </a:t>
            </a:r>
            <a:r>
              <a:rPr lang="ru-RU" dirty="0" smtClean="0"/>
              <a:t>кабинет;</a:t>
            </a:r>
          </a:p>
          <a:p>
            <a:pPr marL="109728">
              <a:defRPr/>
            </a:pPr>
            <a:r>
              <a:rPr lang="ru-RU" dirty="0"/>
              <a:t> </a:t>
            </a:r>
            <a:r>
              <a:rPr lang="ru-RU" dirty="0" smtClean="0"/>
              <a:t>    - Установить </a:t>
            </a:r>
            <a:r>
              <a:rPr lang="ru-RU" dirty="0"/>
              <a:t>местоположение – </a:t>
            </a:r>
            <a:r>
              <a:rPr lang="ru-RU" dirty="0" smtClean="0"/>
              <a:t>Екатеринбург; </a:t>
            </a:r>
          </a:p>
          <a:p>
            <a:pPr marL="109728">
              <a:defRPr/>
            </a:pPr>
            <a:r>
              <a:rPr lang="ru-RU" dirty="0"/>
              <a:t> </a:t>
            </a:r>
            <a:r>
              <a:rPr lang="ru-RU" dirty="0" smtClean="0"/>
              <a:t>    - Найти </a:t>
            </a:r>
            <a:r>
              <a:rPr lang="ru-RU" dirty="0"/>
              <a:t>и выбрать услугу «Зачисление в образовательное учреждение</a:t>
            </a:r>
            <a:r>
              <a:rPr lang="ru-RU" dirty="0" smtClean="0"/>
              <a:t>»</a:t>
            </a:r>
            <a:endParaRPr lang="ru-RU" dirty="0"/>
          </a:p>
          <a:p>
            <a:pPr marL="365760" indent="-256032">
              <a:buFont typeface="Georgia"/>
              <a:buChar char="•"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1365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568" y="699543"/>
            <a:ext cx="7180800" cy="648072"/>
          </a:xfrm>
        </p:spPr>
        <p:txBody>
          <a:bodyPr>
            <a:noAutofit/>
          </a:bodyPr>
          <a:lstStyle/>
          <a:p>
            <a:pPr algn="l"/>
            <a:r>
              <a:rPr lang="ru-RU" alt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</a:t>
            </a:r>
            <a: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заявления через </a:t>
            </a:r>
            <a:r>
              <a:rPr lang="ru-RU" alt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Личный кабинет гражданина </a:t>
            </a:r>
            <a:r>
              <a:rPr lang="ru-RU" alt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кабинет.екатеринбург.рф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3568" y="1419622"/>
            <a:ext cx="782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5760" indent="-256032">
              <a:buFont typeface="Georgia"/>
              <a:buChar char="•"/>
              <a:defRPr/>
            </a:pPr>
            <a:r>
              <a:rPr lang="ru-RU" dirty="0"/>
              <a:t>Родителю необходимо </a:t>
            </a:r>
            <a:r>
              <a:rPr lang="ru-RU" dirty="0" smtClean="0"/>
              <a:t>иметь подтверждению учетную запись </a:t>
            </a:r>
            <a:r>
              <a:rPr lang="ru-RU" dirty="0"/>
              <a:t>на ЕПГУ (при отсутствии учетной </a:t>
            </a:r>
            <a:r>
              <a:rPr lang="ru-RU" dirty="0" smtClean="0"/>
              <a:t>записи </a:t>
            </a:r>
            <a:r>
              <a:rPr lang="ru-RU" dirty="0"/>
              <a:t>– зарегистрироваться на ЕПГУ), </a:t>
            </a:r>
            <a:r>
              <a:rPr lang="ru-RU" altLang="ru-RU" dirty="0"/>
              <a:t>заполнить и подтвердить контактные данные (телефон и электронная почта) в Личном кабинете на ЕПГУ в разделе «Контактная информация». </a:t>
            </a:r>
            <a:r>
              <a:rPr lang="ru-RU" dirty="0" smtClean="0"/>
              <a:t>;</a:t>
            </a:r>
          </a:p>
          <a:p>
            <a:pPr marL="365760" indent="-256032">
              <a:buFont typeface="Georgia"/>
              <a:buChar char="•"/>
              <a:defRPr/>
            </a:pPr>
            <a:endParaRPr lang="ru-RU" dirty="0" smtClean="0"/>
          </a:p>
          <a:p>
            <a:pPr marL="365760" indent="-256032">
              <a:buFont typeface="Georgia"/>
              <a:buChar char="•"/>
              <a:defRPr/>
            </a:pPr>
            <a:r>
              <a:rPr lang="ru-RU" dirty="0" smtClean="0"/>
              <a:t>До наступления 00:00 15.12.2018</a:t>
            </a:r>
          </a:p>
          <a:p>
            <a:pPr marL="365760" indent="-256032">
              <a:buFont typeface="Georgia"/>
              <a:buChar char="•"/>
              <a:defRPr/>
            </a:pPr>
            <a:endParaRPr lang="ru-RU" dirty="0" smtClean="0"/>
          </a:p>
          <a:p>
            <a:pPr marL="109728">
              <a:defRPr/>
            </a:pPr>
            <a:r>
              <a:rPr lang="ru-RU" dirty="0"/>
              <a:t> </a:t>
            </a:r>
            <a:r>
              <a:rPr lang="ru-RU" dirty="0" smtClean="0"/>
              <a:t>    - Войти </a:t>
            </a:r>
            <a:r>
              <a:rPr lang="ru-RU" dirty="0"/>
              <a:t>в </a:t>
            </a:r>
            <a:r>
              <a:rPr lang="ru-RU" dirty="0" smtClean="0"/>
              <a:t>«Личный кабинет гражданина»;</a:t>
            </a:r>
          </a:p>
          <a:p>
            <a:pPr marL="109728">
              <a:defRPr/>
            </a:pPr>
            <a:r>
              <a:rPr lang="ru-RU" dirty="0" smtClean="0"/>
              <a:t>     - Выбрать «Запись в школу»</a:t>
            </a:r>
          </a:p>
          <a:p>
            <a:pPr marL="109728">
              <a:defRPr/>
            </a:pPr>
            <a:r>
              <a:rPr lang="ru-RU" dirty="0"/>
              <a:t> 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462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3568" y="699543"/>
            <a:ext cx="7180800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нет регистрации на ЕПГУ (нет учетной записи)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32622" y="2024140"/>
            <a:ext cx="78288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algn="ctr">
              <a:buClr>
                <a:schemeClr val="accent3"/>
              </a:buClr>
              <a:defRPr/>
            </a:pPr>
            <a:r>
              <a:rPr lang="ru-RU" dirty="0"/>
              <a:t>Если родитель не был зарегистрирован на ЕПГУ (не получал, не подтверждал </a:t>
            </a:r>
            <a:r>
              <a:rPr lang="ru-RU" dirty="0" smtClean="0"/>
              <a:t>учетную запись), </a:t>
            </a:r>
            <a:endParaRPr lang="ru-RU" dirty="0"/>
          </a:p>
          <a:p>
            <a:pPr marL="109728" algn="ctr">
              <a:buClr>
                <a:schemeClr val="accent3"/>
              </a:buClr>
              <a:defRPr/>
            </a:pPr>
            <a:r>
              <a:rPr lang="ru-RU" dirty="0"/>
              <a:t>т</a:t>
            </a:r>
            <a:r>
              <a:rPr lang="ru-RU" dirty="0" smtClean="0"/>
              <a:t>о можно подойти </a:t>
            </a:r>
            <a:r>
              <a:rPr lang="ru-RU" dirty="0"/>
              <a:t>в отделения </a:t>
            </a:r>
            <a:r>
              <a:rPr lang="ru-RU" b="1" dirty="0" smtClean="0"/>
              <a:t>МКУ </a:t>
            </a:r>
            <a:r>
              <a:rPr lang="ru-RU" b="1" dirty="0"/>
              <a:t>ЦМУ </a:t>
            </a:r>
            <a:r>
              <a:rPr lang="ru-RU" dirty="0" smtClean="0"/>
              <a:t>или </a:t>
            </a:r>
            <a:r>
              <a:rPr lang="ru-RU" b="1" dirty="0"/>
              <a:t>ГБУ СО МФЦ</a:t>
            </a:r>
          </a:p>
          <a:p>
            <a:pPr marL="109728" algn="ctr">
              <a:buClr>
                <a:schemeClr val="accent3"/>
              </a:buClr>
              <a:defRPr/>
            </a:pPr>
            <a:r>
              <a:rPr lang="ru-RU" dirty="0"/>
              <a:t>и вместе с консультантами в зоне общественного доступа заполнить необходимые данные </a:t>
            </a:r>
            <a:r>
              <a:rPr lang="ru-RU" dirty="0" smtClean="0"/>
              <a:t>для регистрации на </a:t>
            </a:r>
            <a:r>
              <a:rPr lang="ru-RU" dirty="0"/>
              <a:t>ЕПГУ и получить подтверждение учетной записи</a:t>
            </a:r>
          </a:p>
          <a:p>
            <a:pPr marL="109728">
              <a:defRPr/>
            </a:pPr>
            <a:r>
              <a:rPr lang="ru-RU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9632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347614"/>
            <a:ext cx="9144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 dirty="0" smtClean="0">
                <a:latin typeface="+mn-lt"/>
                <a:cs typeface="+mn-cs"/>
              </a:rPr>
              <a:t>(</a:t>
            </a:r>
            <a:r>
              <a:rPr lang="ru-RU" altLang="ru-RU" sz="1500" dirty="0">
                <a:latin typeface="+mn-lt"/>
                <a:cs typeface="+mn-cs"/>
              </a:rPr>
              <a:t>лучше использовать стационарный компьютер или ноутбук с выделенным каналом Интернет)</a:t>
            </a:r>
          </a:p>
          <a:p>
            <a:pPr eaLnBrk="1" hangingPunct="1"/>
            <a:r>
              <a:rPr lang="ru-RU" altLang="ru-RU" sz="1600" dirty="0">
                <a:latin typeface="+mn-lt"/>
                <a:cs typeface="+mn-cs"/>
              </a:rPr>
              <a:t>Запустить Интернет браузер (например: </a:t>
            </a:r>
            <a:r>
              <a:rPr lang="en-US" altLang="ru-RU" sz="1600" dirty="0">
                <a:latin typeface="+mn-lt"/>
                <a:cs typeface="+mn-cs"/>
              </a:rPr>
              <a:t>Google Chrome, Mozilla</a:t>
            </a:r>
            <a:r>
              <a:rPr lang="ru-RU" altLang="ru-RU" sz="1600" dirty="0">
                <a:latin typeface="+mn-lt"/>
                <a:cs typeface="+mn-cs"/>
              </a:rPr>
              <a:t>)</a:t>
            </a:r>
          </a:p>
          <a:p>
            <a:pPr eaLnBrk="1" hangingPunct="1"/>
            <a:r>
              <a:rPr lang="ru-RU" altLang="ru-RU" sz="1600" dirty="0">
                <a:latin typeface="+mn-lt"/>
                <a:cs typeface="+mn-cs"/>
              </a:rPr>
              <a:t>В адресной строке набрать </a:t>
            </a:r>
            <a:r>
              <a:rPr lang="en-US" altLang="ru-RU" sz="1600" dirty="0">
                <a:latin typeface="+mn-lt"/>
                <a:cs typeface="+mn-cs"/>
                <a:hlinkClick r:id="rId5"/>
              </a:rPr>
              <a:t>www.gosuslugi.ru</a:t>
            </a:r>
            <a:endParaRPr lang="en-US" altLang="ru-RU" sz="1600" dirty="0">
              <a:latin typeface="+mn-lt"/>
              <a:cs typeface="+mn-cs"/>
            </a:endParaRPr>
          </a:p>
          <a:p>
            <a:pPr eaLnBrk="1" hangingPunct="1"/>
            <a:r>
              <a:rPr lang="ru-RU" altLang="ru-RU" sz="1600" dirty="0">
                <a:latin typeface="+mn-lt"/>
                <a:cs typeface="+mn-cs"/>
              </a:rPr>
              <a:t>Нажать кнопку «Личный кабинет»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323528" y="2715766"/>
            <a:ext cx="8690901" cy="1504988"/>
            <a:chOff x="323528" y="2715766"/>
            <a:chExt cx="8690901" cy="1504988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6"/>
            <a:srcRect l="38" t="3101" r="18107" b="71699"/>
            <a:stretch/>
          </p:blipFill>
          <p:spPr>
            <a:xfrm>
              <a:off x="323528" y="2715766"/>
              <a:ext cx="8690901" cy="1504988"/>
            </a:xfrm>
            <a:prstGeom prst="rect">
              <a:avLst/>
            </a:prstGeom>
          </p:spPr>
        </p:pic>
        <p:sp>
          <p:nvSpPr>
            <p:cNvPr id="5" name="Скругленный прямоугольник 4"/>
            <p:cNvSpPr/>
            <p:nvPr/>
          </p:nvSpPr>
          <p:spPr>
            <a:xfrm>
              <a:off x="899592" y="2715766"/>
              <a:ext cx="1224136" cy="2160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7740352" y="3246680"/>
              <a:ext cx="1224136" cy="33318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7796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347614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Ввести логин, пароль и нажать кнопку «Войти»</a:t>
            </a:r>
          </a:p>
          <a:p>
            <a:r>
              <a:rPr lang="ru-RU" altLang="ru-RU" sz="1600" dirty="0">
                <a:latin typeface="+mn-lt"/>
                <a:cs typeface="+mn-cs"/>
              </a:rPr>
              <a:t>В качестве логина можно использовать номер мобильного телефона, адрес электронной почты или СНИЛС (в зависимости от того, что было указано при регистрации на портале)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3" r="8637"/>
          <a:stretch/>
        </p:blipFill>
        <p:spPr bwMode="auto">
          <a:xfrm>
            <a:off x="395536" y="2206569"/>
            <a:ext cx="2016224" cy="2773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9" r="5203"/>
          <a:stretch/>
        </p:blipFill>
        <p:spPr bwMode="auto">
          <a:xfrm>
            <a:off x="2699792" y="2212544"/>
            <a:ext cx="2016224" cy="279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54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347614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Проверить местоположение (должно быть указано – Екатеринбург)</a:t>
            </a:r>
          </a:p>
          <a:p>
            <a:r>
              <a:rPr lang="ru-RU" altLang="ru-RU" sz="1600" dirty="0">
                <a:latin typeface="+mn-lt"/>
                <a:cs typeface="+mn-cs"/>
              </a:rPr>
              <a:t>Если местоположение не указано или указано неверно, вручную установить «Екатеринбург»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t="3101" r="18500" b="25500"/>
          <a:stretch/>
        </p:blipFill>
        <p:spPr>
          <a:xfrm>
            <a:off x="1383154" y="1955932"/>
            <a:ext cx="5585604" cy="275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347614"/>
            <a:ext cx="3384376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 smtClean="0">
                <a:latin typeface="+mn-lt"/>
                <a:cs typeface="+mn-cs"/>
              </a:rPr>
              <a:t>Установить флаг «Выбрать вручную»</a:t>
            </a:r>
          </a:p>
          <a:p>
            <a:endParaRPr lang="ru-RU" altLang="ru-RU" sz="1600" dirty="0" smtClean="0">
              <a:latin typeface="+mn-lt"/>
              <a:cs typeface="+mn-cs"/>
            </a:endParaRPr>
          </a:p>
          <a:p>
            <a:r>
              <a:rPr lang="ru-RU" altLang="ru-RU" sz="1600" dirty="0" smtClean="0">
                <a:latin typeface="+mn-lt"/>
                <a:cs typeface="+mn-cs"/>
              </a:rPr>
              <a:t>Ввести в строке ввода «Екатеринбург»</a:t>
            </a:r>
          </a:p>
          <a:p>
            <a:endParaRPr lang="ru-RU" altLang="ru-RU" sz="1600" dirty="0" smtClean="0">
              <a:latin typeface="+mn-lt"/>
              <a:cs typeface="+mn-cs"/>
            </a:endParaRPr>
          </a:p>
          <a:p>
            <a:r>
              <a:rPr lang="ru-RU" altLang="ru-RU" sz="1600" dirty="0" smtClean="0">
                <a:latin typeface="+mn-lt"/>
                <a:cs typeface="+mn-cs"/>
              </a:rPr>
              <a:t>Выбрать появившееся сверху местоположение «Екатеринбург»</a:t>
            </a:r>
          </a:p>
          <a:p>
            <a:r>
              <a:rPr lang="ru-RU" altLang="ru-RU" sz="1600" dirty="0" smtClean="0">
                <a:latin typeface="+mn-lt"/>
                <a:cs typeface="+mn-cs"/>
              </a:rPr>
              <a:t>Нажать кнопку «Сохранить»</a:t>
            </a:r>
            <a:endParaRPr lang="ru-RU" altLang="ru-RU" sz="1600" dirty="0">
              <a:latin typeface="+mn-lt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29919" t="27601" r="29919" b="24100"/>
          <a:stretch/>
        </p:blipFill>
        <p:spPr>
          <a:xfrm>
            <a:off x="3995936" y="1340101"/>
            <a:ext cx="4983868" cy="337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8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561749"/>
            <a:ext cx="244827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 smtClean="0">
                <a:latin typeface="+mn-lt"/>
                <a:cs typeface="+mn-cs"/>
              </a:rPr>
              <a:t>Выбрать раздел «Услуги», в «Каталоге </a:t>
            </a:r>
            <a:r>
              <a:rPr lang="ru-RU" altLang="ru-RU" sz="1600" dirty="0" err="1" smtClean="0">
                <a:latin typeface="+mn-lt"/>
                <a:cs typeface="+mn-cs"/>
              </a:rPr>
              <a:t>госуслуг</a:t>
            </a:r>
            <a:r>
              <a:rPr lang="ru-RU" altLang="ru-RU" sz="1600" dirty="0" smtClean="0">
                <a:latin typeface="+mn-lt"/>
                <a:cs typeface="+mn-cs"/>
              </a:rPr>
              <a:t>» выбрать подраздел «Образование</a:t>
            </a:r>
            <a:r>
              <a:rPr lang="ru-RU" altLang="ru-RU" sz="1600" dirty="0">
                <a:latin typeface="+mn-lt"/>
                <a:cs typeface="+mn-cs"/>
              </a:rPr>
              <a:t>»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915816" y="1033866"/>
            <a:ext cx="4840412" cy="3848278"/>
            <a:chOff x="2915816" y="1033866"/>
            <a:chExt cx="4840412" cy="384827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/>
            <a:srcRect l="17713" t="6601" r="18894" b="3800"/>
            <a:stretch/>
          </p:blipFill>
          <p:spPr>
            <a:xfrm>
              <a:off x="2915816" y="1033866"/>
              <a:ext cx="4840412" cy="3848278"/>
            </a:xfrm>
            <a:prstGeom prst="rect">
              <a:avLst/>
            </a:prstGeom>
          </p:spPr>
        </p:pic>
        <p:sp>
          <p:nvSpPr>
            <p:cNvPr id="5" name="Скругленный прямоугольник 4"/>
            <p:cNvSpPr/>
            <p:nvPr/>
          </p:nvSpPr>
          <p:spPr>
            <a:xfrm>
              <a:off x="4879006" y="1232502"/>
              <a:ext cx="413073" cy="33113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2915816" y="4476144"/>
              <a:ext cx="1152128" cy="406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9663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561749"/>
            <a:ext cx="24482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Выбрать услугу «Запись в образовательное учреждение»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920528" y="1059582"/>
            <a:ext cx="5107856" cy="3821319"/>
            <a:chOff x="2920528" y="1059582"/>
            <a:chExt cx="5107856" cy="3821319"/>
          </a:xfrm>
        </p:grpSpPr>
        <p:pic>
          <p:nvPicPr>
            <p:cNvPr id="11" name="Рисунок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16" t="7159" r="21178" b="13042"/>
            <a:stretch>
              <a:fillRect/>
            </a:stretch>
          </p:blipFill>
          <p:spPr bwMode="auto">
            <a:xfrm>
              <a:off x="2920528" y="1059582"/>
              <a:ext cx="5107856" cy="3821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Скругленный прямоугольник 3"/>
            <p:cNvSpPr/>
            <p:nvPr/>
          </p:nvSpPr>
          <p:spPr>
            <a:xfrm>
              <a:off x="4716016" y="3939902"/>
              <a:ext cx="1512168" cy="50405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1373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561749"/>
            <a:ext cx="1944216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Выбрать услугу «Зачисление в образовательное учреждение» Департамента образования Администрации города Екатеринбурга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2411760" y="1203598"/>
            <a:ext cx="6585417" cy="3477665"/>
            <a:chOff x="2392977" y="1038301"/>
            <a:chExt cx="6585417" cy="3477665"/>
          </a:xfrm>
        </p:grpSpPr>
        <p:pic>
          <p:nvPicPr>
            <p:cNvPr id="10" name="Рисунок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0" t="7161" r="21178" b="37399"/>
            <a:stretch>
              <a:fillRect/>
            </a:stretch>
          </p:blipFill>
          <p:spPr bwMode="auto">
            <a:xfrm>
              <a:off x="2392977" y="1038301"/>
              <a:ext cx="6585417" cy="347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Скругленный прямоугольник 11"/>
            <p:cNvSpPr/>
            <p:nvPr/>
          </p:nvSpPr>
          <p:spPr>
            <a:xfrm>
              <a:off x="2483768" y="3363838"/>
              <a:ext cx="2531480" cy="50623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80322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561749"/>
            <a:ext cx="194421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Нажать кнопку «Получить услугу»</a:t>
            </a:r>
          </a:p>
        </p:txBody>
      </p:sp>
      <p:grpSp>
        <p:nvGrpSpPr>
          <p:cNvPr id="7" name="Группа 6"/>
          <p:cNvGrpSpPr/>
          <p:nvPr/>
        </p:nvGrpSpPr>
        <p:grpSpPr>
          <a:xfrm>
            <a:off x="2555776" y="1131590"/>
            <a:ext cx="6246523" cy="3513669"/>
            <a:chOff x="2555776" y="1131590"/>
            <a:chExt cx="6246523" cy="3513669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6"/>
            <a:srcRect l="18107" t="7300" r="18895" b="29700"/>
            <a:stretch/>
          </p:blipFill>
          <p:spPr>
            <a:xfrm>
              <a:off x="2555776" y="1131590"/>
              <a:ext cx="6246523" cy="3513669"/>
            </a:xfrm>
            <a:prstGeom prst="rect">
              <a:avLst/>
            </a:prstGeom>
          </p:spPr>
        </p:pic>
        <p:sp>
          <p:nvSpPr>
            <p:cNvPr id="5" name="Скругленный прямоугольник 4"/>
            <p:cNvSpPr/>
            <p:nvPr/>
          </p:nvSpPr>
          <p:spPr>
            <a:xfrm>
              <a:off x="7506074" y="4155926"/>
              <a:ext cx="954358" cy="43204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30214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451654"/>
            <a:ext cx="223224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Заполнение </a:t>
            </a:r>
            <a:r>
              <a:rPr lang="ru-RU" altLang="ru-RU" sz="1600" dirty="0" smtClean="0">
                <a:latin typeface="+mn-lt"/>
                <a:cs typeface="+mn-cs"/>
              </a:rPr>
              <a:t>заявления:</a:t>
            </a:r>
          </a:p>
          <a:p>
            <a:endParaRPr lang="ru-RU" altLang="ru-RU" sz="1600" dirty="0">
              <a:latin typeface="+mn-lt"/>
              <a:cs typeface="+mn-cs"/>
            </a:endParaRPr>
          </a:p>
          <a:p>
            <a:r>
              <a:rPr lang="ru-RU" altLang="ru-RU" sz="1600" dirty="0" smtClean="0">
                <a:latin typeface="+mn-lt"/>
                <a:cs typeface="+mn-cs"/>
              </a:rPr>
              <a:t>Выбрать </a:t>
            </a:r>
            <a:r>
              <a:rPr lang="ru-RU" altLang="ru-RU" sz="1600" dirty="0">
                <a:latin typeface="+mn-lt"/>
                <a:cs typeface="+mn-cs"/>
              </a:rPr>
              <a:t>тип заявления </a:t>
            </a:r>
            <a:br>
              <a:rPr lang="ru-RU" altLang="ru-RU" sz="1600" dirty="0">
                <a:latin typeface="+mn-lt"/>
                <a:cs typeface="+mn-cs"/>
              </a:rPr>
            </a:br>
            <a:r>
              <a:rPr lang="ru-RU" altLang="ru-RU" sz="1600" dirty="0">
                <a:latin typeface="+mn-lt"/>
                <a:cs typeface="+mn-cs"/>
              </a:rPr>
              <a:t>«Первичное зачисление в 1-й </a:t>
            </a:r>
            <a:r>
              <a:rPr lang="ru-RU" altLang="ru-RU" sz="1600" dirty="0" smtClean="0">
                <a:latin typeface="+mn-lt"/>
                <a:cs typeface="+mn-cs"/>
              </a:rPr>
              <a:t>класс для льготных категорий граждан </a:t>
            </a:r>
            <a:r>
              <a:rPr lang="ru-RU" altLang="ru-RU" sz="1600" dirty="0">
                <a:latin typeface="+mn-lt"/>
                <a:cs typeface="+mn-cs"/>
              </a:rPr>
              <a:t>(</a:t>
            </a:r>
            <a:r>
              <a:rPr lang="ru-RU" altLang="ru-RU" sz="1600" dirty="0" smtClean="0">
                <a:latin typeface="+mn-lt"/>
                <a:cs typeface="+mn-cs"/>
              </a:rPr>
              <a:t>2019-2020 </a:t>
            </a:r>
            <a:r>
              <a:rPr lang="ru-RU" altLang="ru-RU" sz="1600" dirty="0">
                <a:latin typeface="+mn-lt"/>
                <a:cs typeface="+mn-cs"/>
              </a:rPr>
              <a:t>учебный год)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2483768" y="1473139"/>
            <a:ext cx="6528916" cy="3244431"/>
            <a:chOff x="2267744" y="1487559"/>
            <a:chExt cx="6528916" cy="324443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/>
            <a:srcRect l="17713" t="17100" r="18107" b="26200"/>
            <a:stretch/>
          </p:blipFill>
          <p:spPr>
            <a:xfrm>
              <a:off x="2267744" y="1487559"/>
              <a:ext cx="6528916" cy="3244431"/>
            </a:xfrm>
            <a:prstGeom prst="rect">
              <a:avLst/>
            </a:prstGeom>
          </p:spPr>
        </p:pic>
        <p:sp>
          <p:nvSpPr>
            <p:cNvPr id="8" name="Скругленный прямоугольник 7"/>
            <p:cNvSpPr/>
            <p:nvPr/>
          </p:nvSpPr>
          <p:spPr>
            <a:xfrm>
              <a:off x="2483768" y="4227934"/>
              <a:ext cx="4536504" cy="432048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3508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451654"/>
            <a:ext cx="2232248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Заполнение </a:t>
            </a:r>
            <a:r>
              <a:rPr lang="ru-RU" altLang="ru-RU" sz="1600" dirty="0" smtClean="0">
                <a:latin typeface="+mn-lt"/>
                <a:cs typeface="+mn-cs"/>
              </a:rPr>
              <a:t>заявления:</a:t>
            </a:r>
          </a:p>
          <a:p>
            <a:endParaRPr lang="ru-RU" altLang="ru-RU" sz="1600" dirty="0">
              <a:latin typeface="+mn-lt"/>
              <a:cs typeface="+mn-cs"/>
            </a:endParaRPr>
          </a:p>
          <a:p>
            <a:r>
              <a:rPr lang="ru-RU" altLang="ru-RU" sz="1600" dirty="0" smtClean="0">
                <a:latin typeface="+mn-lt"/>
                <a:cs typeface="+mn-cs"/>
              </a:rPr>
              <a:t>Ввод данных заявителя (</a:t>
            </a:r>
            <a:r>
              <a:rPr lang="ru-RU" altLang="ru-RU" sz="1600" dirty="0" err="1" smtClean="0">
                <a:latin typeface="+mn-lt"/>
                <a:cs typeface="+mn-cs"/>
              </a:rPr>
              <a:t>автозаполнение</a:t>
            </a:r>
            <a:r>
              <a:rPr lang="ru-RU" altLang="ru-RU" sz="1600" dirty="0" smtClean="0">
                <a:latin typeface="+mn-lt"/>
                <a:cs typeface="+mn-cs"/>
              </a:rPr>
              <a:t> из Личного кабинета)</a:t>
            </a:r>
          </a:p>
          <a:p>
            <a:endParaRPr lang="ru-RU" altLang="ru-RU" sz="1600" dirty="0" smtClean="0">
              <a:latin typeface="+mn-lt"/>
              <a:cs typeface="+mn-cs"/>
            </a:endParaRPr>
          </a:p>
          <a:p>
            <a:r>
              <a:rPr lang="ru-RU" altLang="ru-RU" sz="1600" dirty="0" smtClean="0">
                <a:latin typeface="+mn-lt"/>
                <a:cs typeface="+mn-cs"/>
              </a:rPr>
              <a:t>Необходимо указать номер телефона и адрес электронной почты</a:t>
            </a:r>
            <a:endParaRPr lang="ru-RU" altLang="ru-RU" sz="1600" dirty="0">
              <a:latin typeface="+mn-lt"/>
              <a:cs typeface="+mn-cs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2699792" y="1136907"/>
            <a:ext cx="4272307" cy="3733781"/>
            <a:chOff x="2699792" y="1136907"/>
            <a:chExt cx="4272307" cy="3733781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6"/>
            <a:srcRect l="17713" t="11501" r="35431" b="15700"/>
            <a:stretch/>
          </p:blipFill>
          <p:spPr>
            <a:xfrm>
              <a:off x="2699792" y="1136907"/>
              <a:ext cx="4272307" cy="3733781"/>
            </a:xfrm>
            <a:prstGeom prst="rect">
              <a:avLst/>
            </a:prstGeom>
          </p:spPr>
        </p:pic>
        <p:sp>
          <p:nvSpPr>
            <p:cNvPr id="5" name="Скругленный прямоугольник 4"/>
            <p:cNvSpPr/>
            <p:nvPr/>
          </p:nvSpPr>
          <p:spPr>
            <a:xfrm>
              <a:off x="2915816" y="2471099"/>
              <a:ext cx="4032448" cy="5760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16647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451654"/>
            <a:ext cx="2232248" cy="329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Заполнение </a:t>
            </a:r>
            <a:r>
              <a:rPr lang="ru-RU" altLang="ru-RU" sz="1600" dirty="0" smtClean="0">
                <a:latin typeface="+mn-lt"/>
                <a:cs typeface="+mn-cs"/>
              </a:rPr>
              <a:t>заявления:</a:t>
            </a:r>
          </a:p>
          <a:p>
            <a:endParaRPr lang="ru-RU" altLang="ru-RU" sz="1600" dirty="0">
              <a:latin typeface="+mn-lt"/>
              <a:cs typeface="+mn-cs"/>
            </a:endParaRPr>
          </a:p>
          <a:p>
            <a:r>
              <a:rPr lang="ru-RU" altLang="ru-RU" sz="1600" dirty="0" smtClean="0">
                <a:latin typeface="+mn-lt"/>
                <a:cs typeface="+mn-cs"/>
              </a:rPr>
              <a:t>Выбрать тип регистрации, в строке «Адрес» ввести последовательно населенный пункт, улица, дом, номер квартиры.</a:t>
            </a:r>
          </a:p>
          <a:p>
            <a:r>
              <a:rPr lang="ru-RU" altLang="ru-RU" sz="1600" dirty="0" smtClean="0">
                <a:latin typeface="+mn-lt"/>
                <a:cs typeface="+mn-cs"/>
              </a:rPr>
              <a:t>Если не нашли нужный адрес, то выбрать «Указать адрес вручну</a:t>
            </a:r>
            <a:r>
              <a:rPr lang="ru-RU" altLang="ru-RU" sz="1600" dirty="0">
                <a:latin typeface="+mn-lt"/>
                <a:cs typeface="+mn-cs"/>
              </a:rPr>
              <a:t>ю</a:t>
            </a:r>
            <a:r>
              <a:rPr lang="ru-RU" altLang="ru-RU" sz="1600" dirty="0" smtClean="0">
                <a:latin typeface="+mn-lt"/>
                <a:cs typeface="+mn-cs"/>
              </a:rPr>
              <a:t>»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2809826" y="1038301"/>
            <a:ext cx="4964507" cy="3744416"/>
            <a:chOff x="2809826" y="1038301"/>
            <a:chExt cx="4964507" cy="3744416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6"/>
            <a:srcRect l="17713" t="16400" r="35825" b="21301"/>
            <a:stretch/>
          </p:blipFill>
          <p:spPr>
            <a:xfrm>
              <a:off x="2809826" y="1038301"/>
              <a:ext cx="4964507" cy="3744416"/>
            </a:xfrm>
            <a:prstGeom prst="rect">
              <a:avLst/>
            </a:prstGeom>
          </p:spPr>
        </p:pic>
        <p:sp>
          <p:nvSpPr>
            <p:cNvPr id="8" name="Скругленный прямоугольник 7"/>
            <p:cNvSpPr/>
            <p:nvPr/>
          </p:nvSpPr>
          <p:spPr>
            <a:xfrm>
              <a:off x="4283968" y="4227934"/>
              <a:ext cx="1008112" cy="2160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6946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8" y="1451654"/>
            <a:ext cx="223224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Заполнение </a:t>
            </a:r>
            <a:r>
              <a:rPr lang="ru-RU" altLang="ru-RU" sz="1600" dirty="0" smtClean="0">
                <a:latin typeface="+mn-lt"/>
                <a:cs typeface="+mn-cs"/>
              </a:rPr>
              <a:t>заявления:</a:t>
            </a:r>
          </a:p>
          <a:p>
            <a:endParaRPr lang="ru-RU" altLang="ru-RU" sz="1600" dirty="0">
              <a:latin typeface="+mn-lt"/>
              <a:cs typeface="+mn-cs"/>
            </a:endParaRPr>
          </a:p>
          <a:p>
            <a:r>
              <a:rPr lang="ru-RU" altLang="ru-RU" sz="1600" dirty="0" smtClean="0">
                <a:latin typeface="+mn-lt"/>
                <a:cs typeface="+mn-cs"/>
              </a:rPr>
              <a:t>Если в адресе допущена ошибка, то для редактирования выбрать «</a:t>
            </a:r>
            <a:r>
              <a:rPr lang="ru-RU" altLang="ru-RU" sz="1600" dirty="0">
                <a:latin typeface="+mn-lt"/>
                <a:cs typeface="+mn-cs"/>
              </a:rPr>
              <a:t>У</a:t>
            </a:r>
            <a:r>
              <a:rPr lang="ru-RU" altLang="ru-RU" sz="1600" dirty="0" smtClean="0">
                <a:latin typeface="+mn-lt"/>
                <a:cs typeface="+mn-cs"/>
              </a:rPr>
              <a:t>точнить адрес»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699792" y="1563638"/>
            <a:ext cx="5897677" cy="2474918"/>
            <a:chOff x="2699792" y="1563638"/>
            <a:chExt cx="5897677" cy="247491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/>
            <a:srcRect l="20075" t="17101" r="35825" b="50000"/>
            <a:stretch/>
          </p:blipFill>
          <p:spPr>
            <a:xfrm>
              <a:off x="2699792" y="1563638"/>
              <a:ext cx="5897677" cy="2474918"/>
            </a:xfrm>
            <a:prstGeom prst="rect">
              <a:avLst/>
            </a:prstGeom>
          </p:spPr>
        </p:pic>
        <p:sp>
          <p:nvSpPr>
            <p:cNvPr id="4" name="Скругленный прямоугольник 3"/>
            <p:cNvSpPr/>
            <p:nvPr/>
          </p:nvSpPr>
          <p:spPr>
            <a:xfrm>
              <a:off x="7596336" y="3579862"/>
              <a:ext cx="936104" cy="21602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7755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7" y="1451654"/>
            <a:ext cx="2520281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Заполнение </a:t>
            </a:r>
            <a:r>
              <a:rPr lang="ru-RU" altLang="ru-RU" sz="1600" dirty="0" smtClean="0">
                <a:latin typeface="+mn-lt"/>
                <a:cs typeface="+mn-cs"/>
              </a:rPr>
              <a:t>заявления:</a:t>
            </a:r>
          </a:p>
          <a:p>
            <a:endParaRPr lang="ru-RU" altLang="ru-RU" sz="1600" dirty="0">
              <a:latin typeface="+mn-lt"/>
              <a:cs typeface="+mn-cs"/>
            </a:endParaRPr>
          </a:p>
          <a:p>
            <a:r>
              <a:rPr lang="ru-RU" altLang="ru-RU" sz="1400" dirty="0" smtClean="0">
                <a:latin typeface="+mn-lt"/>
                <a:cs typeface="+mn-cs"/>
              </a:rPr>
              <a:t>Ввод данных о </a:t>
            </a:r>
            <a:r>
              <a:rPr lang="ru-RU" altLang="ru-RU" sz="1400" dirty="0">
                <a:latin typeface="+mn-lt"/>
                <a:cs typeface="+mn-cs"/>
              </a:rPr>
              <a:t>ребенке (если данные ребенка добавлены в личный кабинет, при заполнении поля «Фамилия» будет предложено значение, после выбора которого данные подставятся в заявление</a:t>
            </a:r>
            <a:r>
              <a:rPr lang="ru-RU" altLang="ru-RU" sz="1400" dirty="0" smtClean="0">
                <a:latin typeface="+mn-lt"/>
                <a:cs typeface="+mn-cs"/>
              </a:rPr>
              <a:t>)</a:t>
            </a:r>
          </a:p>
          <a:p>
            <a:endParaRPr lang="ru-RU" altLang="ru-RU" sz="1400" dirty="0" smtClean="0">
              <a:latin typeface="+mn-lt"/>
              <a:cs typeface="+mn-cs"/>
            </a:endParaRPr>
          </a:p>
          <a:p>
            <a:r>
              <a:rPr lang="ru-RU" altLang="ru-RU" sz="1400" dirty="0" smtClean="0">
                <a:latin typeface="+mn-lt"/>
                <a:cs typeface="+mn-cs"/>
              </a:rPr>
              <a:t>Указать пол ребенка и льготу (с 01.02.2019 выбирать значение «Без льгот», для детей, не имеющих право первоочередного зачисления)</a:t>
            </a:r>
            <a:endParaRPr lang="ru-RU" altLang="ru-RU" sz="1400" dirty="0">
              <a:latin typeface="+mn-lt"/>
              <a:cs typeface="+mn-cs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627784" y="1203598"/>
            <a:ext cx="6316136" cy="3312368"/>
            <a:chOff x="2627784" y="1203598"/>
            <a:chExt cx="6316136" cy="3312368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 rotWithShape="1">
            <a:blip r:embed="rId6"/>
            <a:srcRect l="18107" t="24100" r="35825" b="31800"/>
            <a:stretch/>
          </p:blipFill>
          <p:spPr>
            <a:xfrm>
              <a:off x="2792379" y="1203598"/>
              <a:ext cx="6151541" cy="3312368"/>
            </a:xfrm>
            <a:prstGeom prst="rect">
              <a:avLst/>
            </a:prstGeom>
          </p:spPr>
        </p:pic>
        <p:cxnSp>
          <p:nvCxnSpPr>
            <p:cNvPr id="11" name="Прямая со стрелкой 10"/>
            <p:cNvCxnSpPr/>
            <p:nvPr/>
          </p:nvCxnSpPr>
          <p:spPr>
            <a:xfrm flipV="1">
              <a:off x="2627784" y="2211710"/>
              <a:ext cx="504056" cy="50405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Скругленный прямоугольник 12"/>
            <p:cNvSpPr/>
            <p:nvPr/>
          </p:nvSpPr>
          <p:spPr>
            <a:xfrm>
              <a:off x="3131840" y="3795886"/>
              <a:ext cx="5760640" cy="576064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74772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7" y="1451654"/>
            <a:ext cx="2520281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Заполнение </a:t>
            </a:r>
            <a:r>
              <a:rPr lang="ru-RU" altLang="ru-RU" sz="1600" dirty="0" smtClean="0">
                <a:latin typeface="+mn-lt"/>
                <a:cs typeface="+mn-cs"/>
              </a:rPr>
              <a:t>заявления:</a:t>
            </a:r>
          </a:p>
          <a:p>
            <a:endParaRPr lang="ru-RU" altLang="ru-RU" sz="1600" dirty="0">
              <a:latin typeface="+mn-lt"/>
              <a:cs typeface="+mn-cs"/>
            </a:endParaRPr>
          </a:p>
          <a:p>
            <a:r>
              <a:rPr lang="ru-RU" altLang="ru-RU" sz="1400" dirty="0" smtClean="0">
                <a:latin typeface="+mn-lt"/>
                <a:cs typeface="+mn-cs"/>
              </a:rPr>
              <a:t>Ввод данных о </a:t>
            </a:r>
            <a:r>
              <a:rPr lang="ru-RU" altLang="ru-RU" sz="1400" dirty="0">
                <a:latin typeface="+mn-lt"/>
                <a:cs typeface="+mn-cs"/>
              </a:rPr>
              <a:t>ребенке Заполнить данные документа, удостоверяющего личность ребенка</a:t>
            </a:r>
          </a:p>
          <a:p>
            <a:r>
              <a:rPr lang="ru-RU" altLang="ru-RU" sz="1400" dirty="0">
                <a:latin typeface="+mn-lt"/>
                <a:cs typeface="+mn-cs"/>
              </a:rPr>
              <a:t>(если данные ребенка добавлены в личный кабинет, при заполнении поля «Серия» будет предложено значение, после выбора которого данные подставятся в заявление</a:t>
            </a:r>
            <a:r>
              <a:rPr lang="ru-RU" altLang="ru-RU" sz="1400" dirty="0" smtClean="0">
                <a:latin typeface="+mn-lt"/>
                <a:cs typeface="+mn-cs"/>
              </a:rPr>
              <a:t>)</a:t>
            </a:r>
            <a:endParaRPr lang="ru-RU" altLang="ru-RU" sz="1400" dirty="0">
              <a:latin typeface="+mn-lt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20469" t="14301" r="36219" b="47899"/>
          <a:stretch/>
        </p:blipFill>
        <p:spPr>
          <a:xfrm>
            <a:off x="2775643" y="1142794"/>
            <a:ext cx="6185013" cy="303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65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7" y="1451654"/>
            <a:ext cx="252028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Заполнение </a:t>
            </a:r>
            <a:r>
              <a:rPr lang="ru-RU" altLang="ru-RU" sz="1600" dirty="0" smtClean="0">
                <a:latin typeface="+mn-lt"/>
                <a:cs typeface="+mn-cs"/>
              </a:rPr>
              <a:t>заявления:</a:t>
            </a:r>
          </a:p>
          <a:p>
            <a:endParaRPr lang="ru-RU" altLang="ru-RU" sz="1600" dirty="0">
              <a:latin typeface="+mn-lt"/>
              <a:cs typeface="+mn-cs"/>
            </a:endParaRPr>
          </a:p>
          <a:p>
            <a:r>
              <a:rPr lang="ru-RU" altLang="ru-RU" sz="1400" dirty="0" smtClean="0">
                <a:latin typeface="+mn-lt"/>
                <a:cs typeface="+mn-cs"/>
              </a:rPr>
              <a:t>Ввод данных о </a:t>
            </a:r>
            <a:r>
              <a:rPr lang="ru-RU" altLang="ru-RU" sz="1400" dirty="0">
                <a:latin typeface="+mn-lt"/>
                <a:cs typeface="+mn-cs"/>
              </a:rPr>
              <a:t>ребенке Заполнить </a:t>
            </a:r>
            <a:r>
              <a:rPr lang="ru-RU" altLang="ru-RU" sz="1400" dirty="0" smtClean="0">
                <a:latin typeface="+mn-lt"/>
                <a:cs typeface="+mn-cs"/>
              </a:rPr>
              <a:t>адрес регистрации ребенка</a:t>
            </a:r>
            <a:endParaRPr lang="ru-RU" altLang="ru-RU" sz="1400" dirty="0">
              <a:latin typeface="+mn-lt"/>
              <a:cs typeface="+mn-cs"/>
            </a:endParaRPr>
          </a:p>
          <a:p>
            <a:r>
              <a:rPr lang="ru-RU" altLang="ru-RU" sz="1400" dirty="0" smtClean="0">
                <a:latin typeface="+mn-lt"/>
                <a:cs typeface="+mn-cs"/>
              </a:rPr>
              <a:t>(если адрес проживания ребенка совпадает с адресом проживания родителя, выбрать «Ребенок проживает совместно с родителями», данные об адресе заполнятся автоматически)</a:t>
            </a:r>
            <a:endParaRPr lang="ru-RU" altLang="ru-RU" sz="1400" dirty="0">
              <a:latin typeface="+mn-lt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20075" t="19201" r="35038" b="43000"/>
          <a:stretch/>
        </p:blipFill>
        <p:spPr>
          <a:xfrm>
            <a:off x="2826050" y="1275606"/>
            <a:ext cx="5998957" cy="2841611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2915816" y="1707654"/>
            <a:ext cx="2664296" cy="36004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20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7" y="1451654"/>
            <a:ext cx="2592289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Заполнение </a:t>
            </a:r>
            <a:r>
              <a:rPr lang="ru-RU" altLang="ru-RU" sz="1600" dirty="0" smtClean="0">
                <a:latin typeface="+mn-lt"/>
                <a:cs typeface="+mn-cs"/>
              </a:rPr>
              <a:t>заявления:</a:t>
            </a:r>
          </a:p>
          <a:p>
            <a:endParaRPr lang="ru-RU" altLang="ru-RU" sz="1600" dirty="0">
              <a:latin typeface="+mn-lt"/>
              <a:cs typeface="+mn-cs"/>
            </a:endParaRPr>
          </a:p>
          <a:p>
            <a:r>
              <a:rPr lang="ru-RU" altLang="ru-RU" sz="1400" dirty="0" smtClean="0">
                <a:latin typeface="+mn-lt"/>
                <a:cs typeface="+mn-cs"/>
              </a:rPr>
              <a:t>Ввод данных о </a:t>
            </a:r>
            <a:r>
              <a:rPr lang="ru-RU" altLang="ru-RU" sz="1400" dirty="0">
                <a:latin typeface="+mn-lt"/>
                <a:cs typeface="+mn-cs"/>
              </a:rPr>
              <a:t>ребенке Заполнить </a:t>
            </a:r>
            <a:r>
              <a:rPr lang="ru-RU" altLang="ru-RU" sz="1400" dirty="0" smtClean="0">
                <a:latin typeface="+mn-lt"/>
                <a:cs typeface="+mn-cs"/>
              </a:rPr>
              <a:t>адрес регистрации ребенка</a:t>
            </a:r>
            <a:endParaRPr lang="ru-RU" altLang="ru-RU" sz="1400" dirty="0">
              <a:latin typeface="+mn-lt"/>
              <a:cs typeface="+mn-cs"/>
            </a:endParaRPr>
          </a:p>
          <a:p>
            <a:r>
              <a:rPr lang="ru-RU" altLang="ru-RU" sz="1400" dirty="0" smtClean="0">
                <a:latin typeface="+mn-lt"/>
                <a:cs typeface="+mn-cs"/>
              </a:rPr>
              <a:t>(если адрес проживания ребенка </a:t>
            </a:r>
            <a:r>
              <a:rPr lang="ru-RU" altLang="ru-RU" sz="1400" b="1" dirty="0" smtClean="0">
                <a:latin typeface="+mn-lt"/>
                <a:cs typeface="+mn-cs"/>
              </a:rPr>
              <a:t>не</a:t>
            </a:r>
            <a:r>
              <a:rPr lang="ru-RU" altLang="ru-RU" sz="1400" dirty="0" smtClean="0">
                <a:latin typeface="+mn-lt"/>
                <a:cs typeface="+mn-cs"/>
              </a:rPr>
              <a:t> совпадает с адресом проживания родителя, </a:t>
            </a:r>
            <a:r>
              <a:rPr lang="ru-RU" altLang="ru-RU" sz="1400" dirty="0">
                <a:latin typeface="+mn-lt"/>
                <a:cs typeface="+mn-cs"/>
              </a:rPr>
              <a:t>то </a:t>
            </a:r>
            <a:r>
              <a:rPr lang="ru-RU" altLang="ru-RU" sz="1400" dirty="0" smtClean="0">
                <a:latin typeface="+mn-lt"/>
                <a:cs typeface="+mn-cs"/>
              </a:rPr>
              <a:t>выбрать Тип </a:t>
            </a:r>
            <a:r>
              <a:rPr lang="ru-RU" altLang="ru-RU" sz="1400" dirty="0">
                <a:latin typeface="+mn-lt"/>
                <a:cs typeface="+mn-cs"/>
              </a:rPr>
              <a:t>регистрации, в строке «Адрес» ввести </a:t>
            </a:r>
            <a:r>
              <a:rPr lang="ru-RU" altLang="ru-RU" sz="1400" dirty="0" smtClean="0">
                <a:latin typeface="+mn-lt"/>
                <a:cs typeface="+mn-cs"/>
              </a:rPr>
              <a:t>последовательно </a:t>
            </a:r>
            <a:r>
              <a:rPr lang="ru-RU" altLang="ru-RU" sz="1400" dirty="0">
                <a:latin typeface="+mn-lt"/>
                <a:cs typeface="+mn-cs"/>
              </a:rPr>
              <a:t>населенный пункт, улица, дом, номер квартиры.</a:t>
            </a:r>
          </a:p>
          <a:p>
            <a:r>
              <a:rPr lang="ru-RU" altLang="ru-RU" sz="1400" dirty="0">
                <a:latin typeface="+mn-lt"/>
                <a:cs typeface="+mn-cs"/>
              </a:rPr>
              <a:t>Если не нашли нужный адрес, то выбрать «Указать адрес вручную»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20469" t="12201" r="35825" b="52100"/>
          <a:stretch/>
        </p:blipFill>
        <p:spPr>
          <a:xfrm>
            <a:off x="2855549" y="1300619"/>
            <a:ext cx="6025202" cy="27683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59832" y="4253020"/>
            <a:ext cx="538234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b="1" dirty="0"/>
              <a:t>При определении школы учитывается адрес регистрации ребенка!</a:t>
            </a:r>
          </a:p>
        </p:txBody>
      </p:sp>
    </p:spTree>
    <p:extLst>
      <p:ext uri="{BB962C8B-B14F-4D97-AF65-F5344CB8AC3E}">
        <p14:creationId xmlns:p14="http://schemas.microsoft.com/office/powerpoint/2010/main" val="220085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7" y="1451654"/>
            <a:ext cx="2592289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 dirty="0">
                <a:latin typeface="+mn-lt"/>
                <a:cs typeface="+mn-cs"/>
              </a:rPr>
              <a:t>Заполнение </a:t>
            </a:r>
            <a:r>
              <a:rPr lang="ru-RU" altLang="ru-RU" sz="1600" dirty="0" smtClean="0">
                <a:latin typeface="+mn-lt"/>
                <a:cs typeface="+mn-cs"/>
              </a:rPr>
              <a:t>заявления:</a:t>
            </a:r>
          </a:p>
          <a:p>
            <a:endParaRPr lang="ru-RU" altLang="ru-RU" sz="1600" dirty="0">
              <a:latin typeface="+mn-lt"/>
              <a:cs typeface="+mn-cs"/>
            </a:endParaRPr>
          </a:p>
          <a:p>
            <a:r>
              <a:rPr lang="ru-RU" altLang="ru-RU" sz="1500" dirty="0">
                <a:latin typeface="+mn-lt"/>
                <a:cs typeface="+mn-cs"/>
              </a:rPr>
              <a:t>Перечень школ для выбора автоматически определяется на основании адреса регистрации ребенка!</a:t>
            </a:r>
          </a:p>
          <a:p>
            <a:endParaRPr lang="ru-RU" altLang="ru-RU" sz="1500" dirty="0">
              <a:latin typeface="+mn-lt"/>
              <a:cs typeface="+mn-cs"/>
            </a:endParaRPr>
          </a:p>
          <a:p>
            <a:r>
              <a:rPr lang="ru-RU" altLang="ru-RU" sz="1500" dirty="0">
                <a:latin typeface="+mn-lt"/>
                <a:cs typeface="+mn-cs"/>
              </a:rPr>
              <a:t>Если за адресом закреплено несколько образовательных учреждений, такие учреждения будут доступны для выбора из списка</a:t>
            </a:r>
            <a:r>
              <a:rPr lang="ru-RU" altLang="ru-RU" sz="1500" dirty="0" smtClean="0">
                <a:latin typeface="+mn-lt"/>
                <a:cs typeface="+mn-cs"/>
              </a:rPr>
              <a:t>. Необходимо выбрать одно значение.</a:t>
            </a:r>
            <a:endParaRPr lang="ru-RU" altLang="ru-RU" sz="1500" dirty="0">
              <a:latin typeface="+mn-lt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18500" t="42300" r="35431" b="16401"/>
          <a:stretch/>
        </p:blipFill>
        <p:spPr>
          <a:xfrm>
            <a:off x="3059832" y="1292807"/>
            <a:ext cx="5904656" cy="29775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131840" y="4411659"/>
            <a:ext cx="571066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500" dirty="0" smtClean="0"/>
              <a:t>После заполнения </a:t>
            </a:r>
            <a:r>
              <a:rPr lang="ru-RU" altLang="ru-RU" sz="1500" u="sng" dirty="0" smtClean="0"/>
              <a:t>всех</a:t>
            </a:r>
            <a:r>
              <a:rPr lang="ru-RU" altLang="ru-RU" sz="1500" dirty="0" smtClean="0"/>
              <a:t> полей, нажать </a:t>
            </a:r>
            <a:r>
              <a:rPr lang="ru-RU" altLang="ru-RU" sz="1500" dirty="0"/>
              <a:t>кнопку </a:t>
            </a:r>
            <a:r>
              <a:rPr lang="ru-RU" altLang="ru-RU" sz="1500" b="1" dirty="0"/>
              <a:t>«Подать заявление» </a:t>
            </a:r>
            <a:endParaRPr lang="ru-RU" sz="1500" b="1" dirty="0"/>
          </a:p>
        </p:txBody>
      </p:sp>
    </p:spTree>
    <p:extLst>
      <p:ext uri="{BB962C8B-B14F-4D97-AF65-F5344CB8AC3E}">
        <p14:creationId xmlns:p14="http://schemas.microsoft.com/office/powerpoint/2010/main" val="112671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7" y="1451654"/>
            <a:ext cx="259228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500" dirty="0" smtClean="0">
                <a:latin typeface="+mn-lt"/>
                <a:cs typeface="+mn-cs"/>
              </a:rPr>
              <a:t>Для просмотра статуса заявления, необходимо перейти в Личной кабинет (кликнуть по ФИО в верхнем правом углу формы), последовательно выбрать раздел </a:t>
            </a:r>
            <a:r>
              <a:rPr lang="ru-RU" altLang="ru-RU" sz="1500" dirty="0">
                <a:latin typeface="+mn-lt"/>
                <a:cs typeface="+mn-cs"/>
              </a:rPr>
              <a:t>«Лента уведомлений», «Заявление», найти свое заявление о зачислении в образовательное учреждение и выбрать его.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918865" y="1474086"/>
            <a:ext cx="6048672" cy="2723054"/>
            <a:chOff x="71438" y="1557338"/>
            <a:chExt cx="9001125" cy="4217826"/>
          </a:xfrm>
        </p:grpSpPr>
        <p:pic>
          <p:nvPicPr>
            <p:cNvPr id="10" name="Рисунок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760" t="7161" r="21178" b="50842"/>
            <a:stretch>
              <a:fillRect/>
            </a:stretch>
          </p:blipFill>
          <p:spPr bwMode="auto">
            <a:xfrm>
              <a:off x="71438" y="1557338"/>
              <a:ext cx="9001125" cy="3600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Рисунок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1" t="26067" r="2408"/>
            <a:stretch>
              <a:fillRect/>
            </a:stretch>
          </p:blipFill>
          <p:spPr bwMode="auto">
            <a:xfrm>
              <a:off x="71438" y="2924175"/>
              <a:ext cx="9001125" cy="285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9362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14265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ЕПГУ, при наличии подтверждённой учетной записи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7" y="1451654"/>
            <a:ext cx="2592289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500" dirty="0">
                <a:latin typeface="+mn-lt"/>
                <a:cs typeface="+mn-cs"/>
              </a:rPr>
              <a:t>Статус заявления </a:t>
            </a:r>
            <a:r>
              <a:rPr lang="ru-RU" altLang="ru-RU" sz="1500" dirty="0" smtClean="0">
                <a:latin typeface="+mn-lt"/>
                <a:cs typeface="+mn-cs"/>
              </a:rPr>
              <a:t>«Заявление принято к рассмотрению» </a:t>
            </a:r>
            <a:r>
              <a:rPr lang="ru-RU" altLang="ru-RU" sz="1500" dirty="0">
                <a:latin typeface="+mn-lt"/>
                <a:cs typeface="+mn-cs"/>
              </a:rPr>
              <a:t>означает, что заявление зарегистрировано в системе электронной очереди </a:t>
            </a:r>
            <a:endParaRPr lang="ru-RU" altLang="ru-RU" sz="1500" dirty="0" smtClean="0">
              <a:latin typeface="+mn-lt"/>
              <a:cs typeface="+mn-cs"/>
            </a:endParaRPr>
          </a:p>
          <a:p>
            <a:r>
              <a:rPr lang="ru-RU" altLang="ru-RU" sz="1500" dirty="0" smtClean="0">
                <a:latin typeface="+mn-lt"/>
                <a:cs typeface="+mn-cs"/>
              </a:rPr>
              <a:t>Департамента </a:t>
            </a:r>
            <a:r>
              <a:rPr lang="ru-RU" altLang="ru-RU" sz="1500" dirty="0">
                <a:latin typeface="+mn-lt"/>
                <a:cs typeface="+mn-cs"/>
              </a:rPr>
              <a:t>образования. </a:t>
            </a:r>
            <a:endParaRPr lang="ru-RU" altLang="ru-RU" sz="1500" dirty="0" smtClean="0">
              <a:latin typeface="+mn-lt"/>
              <a:cs typeface="+mn-cs"/>
            </a:endParaRPr>
          </a:p>
          <a:p>
            <a:endParaRPr lang="ru-RU" altLang="ru-RU" sz="1500" dirty="0">
              <a:latin typeface="+mn-lt"/>
              <a:cs typeface="+mn-cs"/>
            </a:endParaRPr>
          </a:p>
          <a:p>
            <a:r>
              <a:rPr lang="ru-RU" altLang="ru-RU" sz="1500" dirty="0" smtClean="0">
                <a:latin typeface="+mn-lt"/>
                <a:cs typeface="+mn-cs"/>
              </a:rPr>
              <a:t>Результат </a:t>
            </a:r>
            <a:r>
              <a:rPr lang="ru-RU" altLang="ru-RU" sz="1500" dirty="0">
                <a:latin typeface="+mn-lt"/>
                <a:cs typeface="+mn-cs"/>
              </a:rPr>
              <a:t>оказания услуги отобразится в </a:t>
            </a:r>
            <a:r>
              <a:rPr lang="ru-RU" altLang="ru-RU" sz="1500" dirty="0" smtClean="0">
                <a:latin typeface="+mn-lt"/>
                <a:cs typeface="+mn-cs"/>
              </a:rPr>
              <a:t>Личном </a:t>
            </a:r>
            <a:r>
              <a:rPr lang="ru-RU" altLang="ru-RU" sz="1500" dirty="0">
                <a:latin typeface="+mn-lt"/>
                <a:cs typeface="+mn-cs"/>
              </a:rPr>
              <a:t>кабинете, в истории рассмотрения заявления</a:t>
            </a: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0" t="7161" r="21178" b="50842"/>
          <a:stretch>
            <a:fillRect/>
          </a:stretch>
        </p:blipFill>
        <p:spPr bwMode="auto">
          <a:xfrm>
            <a:off x="3131840" y="1114435"/>
            <a:ext cx="5710828" cy="2284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30" r="2748"/>
          <a:stretch>
            <a:fillRect/>
          </a:stretch>
        </p:blipFill>
        <p:spPr bwMode="auto">
          <a:xfrm>
            <a:off x="3131840" y="2011231"/>
            <a:ext cx="5710828" cy="209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4130806"/>
            <a:ext cx="859114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1500" b="1" i="1" dirty="0"/>
              <a:t>Для подтверждения заявления </a:t>
            </a:r>
            <a:r>
              <a:rPr lang="ru-RU" altLang="ru-RU" sz="1500" b="1" i="1" dirty="0" smtClean="0"/>
              <a:t>необходимо </a:t>
            </a:r>
            <a:r>
              <a:rPr lang="ru-RU" altLang="ru-RU" sz="1500" b="1" i="1" dirty="0"/>
              <a:t>обратиться </a:t>
            </a:r>
            <a:r>
              <a:rPr lang="ru-RU" altLang="ru-RU" sz="1500" b="1" i="1" dirty="0" smtClean="0"/>
              <a:t>в </a:t>
            </a:r>
            <a:r>
              <a:rPr lang="ru-RU" altLang="ru-RU" sz="1500" b="1" i="1" dirty="0"/>
              <a:t>МКУ ЦМУ </a:t>
            </a:r>
            <a:r>
              <a:rPr lang="ru-RU" altLang="ru-RU" sz="1500" b="1" i="1" dirty="0" smtClean="0"/>
              <a:t>или </a:t>
            </a:r>
            <a:r>
              <a:rPr lang="ru-RU" altLang="ru-RU" sz="1500" b="1" i="1" dirty="0"/>
              <a:t>ГБУ СО МФЦ, часы работы указаны в информационно-телекоммуникационной сети Интернет на официальных сайтах </a:t>
            </a:r>
            <a:r>
              <a:rPr lang="ru-RU" altLang="ru-RU" sz="1500" b="1" i="1" dirty="0" smtClean="0"/>
              <a:t>организаций</a:t>
            </a:r>
            <a:endParaRPr lang="ru-RU" altLang="ru-RU" sz="1500" b="1" i="1" dirty="0"/>
          </a:p>
        </p:txBody>
      </p:sp>
    </p:spTree>
    <p:extLst>
      <p:ext uri="{BB962C8B-B14F-4D97-AF65-F5344CB8AC3E}">
        <p14:creationId xmlns:p14="http://schemas.microsoft.com/office/powerpoint/2010/main" val="9524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7" y="857043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«Личный кабинет гражданина»</a:t>
            </a:r>
            <a:b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кабинет.екатеринбург.рф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наличии подтверждённой учетной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записи и контактных данных на ЕПГУ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6545988" y="1779662"/>
            <a:ext cx="24951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dirty="0"/>
              <a:t>(лучше использовать стационарный компьютер или ноутбук с выделенным каналом Интернет)</a:t>
            </a:r>
          </a:p>
          <a:p>
            <a:r>
              <a:rPr lang="ru-RU" altLang="ru-RU" sz="1400" dirty="0"/>
              <a:t>Запустить Интернет браузер (например: </a:t>
            </a:r>
            <a:r>
              <a:rPr lang="en-US" altLang="ru-RU" sz="1400" dirty="0"/>
              <a:t>Google Chrome, Mozilla</a:t>
            </a:r>
            <a:r>
              <a:rPr lang="ru-RU" altLang="ru-RU" sz="1400" dirty="0"/>
              <a:t>)</a:t>
            </a:r>
          </a:p>
          <a:p>
            <a:endParaRPr lang="ru-RU" altLang="ru-RU" sz="1400" dirty="0" smtClean="0"/>
          </a:p>
          <a:p>
            <a:r>
              <a:rPr lang="ru-RU" altLang="ru-RU" sz="1400" dirty="0" smtClean="0"/>
              <a:t>В </a:t>
            </a:r>
            <a:r>
              <a:rPr lang="ru-RU" altLang="ru-RU" sz="1400" dirty="0"/>
              <a:t>адресной строке набрать </a:t>
            </a:r>
            <a:r>
              <a:rPr lang="ru-RU" altLang="ru-RU" sz="1400" dirty="0" err="1" smtClean="0">
                <a:hlinkClick r:id="rId6"/>
              </a:rPr>
              <a:t>кабинет.екатеринбург.рф</a:t>
            </a:r>
            <a:endParaRPr lang="en-US" altLang="ru-RU" sz="1400" dirty="0"/>
          </a:p>
          <a:p>
            <a:r>
              <a:rPr lang="ru-RU" altLang="ru-RU" sz="1400" dirty="0"/>
              <a:t>Нажать кнопку </a:t>
            </a:r>
            <a:r>
              <a:rPr lang="ru-RU" altLang="ru-RU" sz="1400" dirty="0" smtClean="0"/>
              <a:t>«Войти в личный </a:t>
            </a:r>
            <a:r>
              <a:rPr lang="ru-RU" altLang="ru-RU" sz="1400" dirty="0"/>
              <a:t>кабинет»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395536" y="1635646"/>
            <a:ext cx="6047590" cy="3168352"/>
            <a:chOff x="395536" y="1635646"/>
            <a:chExt cx="6047590" cy="316835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7"/>
            <a:srcRect t="3800" r="17713" b="21301"/>
            <a:stretch/>
          </p:blipFill>
          <p:spPr>
            <a:xfrm>
              <a:off x="395536" y="1707654"/>
              <a:ext cx="6047590" cy="3096344"/>
            </a:xfrm>
            <a:prstGeom prst="rect">
              <a:avLst/>
            </a:prstGeom>
          </p:spPr>
        </p:pic>
        <p:sp>
          <p:nvSpPr>
            <p:cNvPr id="8" name="Скругленный прямоугольник 7"/>
            <p:cNvSpPr/>
            <p:nvPr/>
          </p:nvSpPr>
          <p:spPr>
            <a:xfrm>
              <a:off x="827584" y="1635646"/>
              <a:ext cx="1152128" cy="28803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5290998" y="2211710"/>
              <a:ext cx="1152128" cy="288032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981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7" y="857043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«Личный кабинет гражданина»</a:t>
            </a:r>
            <a:b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611560" y="1995686"/>
            <a:ext cx="273630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dirty="0"/>
              <a:t>Ввести логин, пароль и нажать кнопку «Войти»</a:t>
            </a:r>
          </a:p>
          <a:p>
            <a:r>
              <a:rPr lang="ru-RU" altLang="ru-RU" sz="1400" dirty="0"/>
              <a:t>В качестве логина можно использовать номер мобильного телефона, адрес электронной почты или СНИЛС (в зависимости от того, что было указано при регистрации на портале)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3" r="8637"/>
          <a:stretch/>
        </p:blipFill>
        <p:spPr bwMode="auto">
          <a:xfrm>
            <a:off x="4067944" y="1501985"/>
            <a:ext cx="2304256" cy="316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9" r="5203"/>
          <a:stretch/>
        </p:blipFill>
        <p:spPr bwMode="auto">
          <a:xfrm>
            <a:off x="6538767" y="1491991"/>
            <a:ext cx="2304256" cy="31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2281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776258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«Личный кабинет гражданина»</a:t>
            </a:r>
            <a:b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15744" t="6601" r="32281" b="57699"/>
          <a:stretch/>
        </p:blipFill>
        <p:spPr>
          <a:xfrm>
            <a:off x="2483768" y="1375196"/>
            <a:ext cx="5870320" cy="2268078"/>
          </a:xfrm>
          <a:prstGeom prst="rect">
            <a:avLst/>
          </a:prstGeom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3528" y="1424330"/>
            <a:ext cx="2880320" cy="16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3958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latin typeface="Georgia" panose="02040502050405020303" pitchFamily="18" charset="0"/>
                <a:cs typeface="Arial" panose="020B0604020202020204" pitchFamily="34" charset="0"/>
              </a:rPr>
              <a:t>Для </a:t>
            </a:r>
            <a:r>
              <a:rPr lang="ru-RU" altLang="ru-RU" sz="1400" dirty="0">
                <a:latin typeface="Georgia" panose="02040502050405020303" pitchFamily="18" charset="0"/>
                <a:cs typeface="Arial" panose="020B0604020202020204" pitchFamily="34" charset="0"/>
              </a:rPr>
              <a:t>входа в </a:t>
            </a:r>
            <a:r>
              <a:rPr lang="ru-RU" altLang="ru-RU" sz="1400" dirty="0" smtClean="0">
                <a:latin typeface="Georgia" panose="02040502050405020303" pitchFamily="18" charset="0"/>
                <a:cs typeface="Arial" panose="020B0604020202020204" pitchFamily="34" charset="0"/>
              </a:rPr>
              <a:t>«Личный </a:t>
            </a:r>
            <a:r>
              <a:rPr lang="ru-RU" altLang="ru-RU" sz="1400" dirty="0">
                <a:latin typeface="Georgia" panose="02040502050405020303" pitchFamily="18" charset="0"/>
                <a:cs typeface="Arial" panose="020B0604020202020204" pitchFamily="34" charset="0"/>
              </a:rPr>
              <a:t>кабинет </a:t>
            </a:r>
            <a:r>
              <a:rPr lang="ru-RU" altLang="ru-RU" sz="1400" dirty="0" smtClean="0">
                <a:latin typeface="Georgia" panose="02040502050405020303" pitchFamily="18" charset="0"/>
                <a:cs typeface="Arial" panose="020B0604020202020204" pitchFamily="34" charset="0"/>
              </a:rPr>
              <a:t>гражданина» </a:t>
            </a:r>
            <a:r>
              <a:rPr lang="ru-RU" altLang="ru-RU" sz="1400" dirty="0">
                <a:latin typeface="Georgia" panose="02040502050405020303" pitchFamily="18" charset="0"/>
                <a:cs typeface="Arial" panose="020B0604020202020204" pitchFamily="34" charset="0"/>
              </a:rPr>
              <a:t>у пользователя должны быть подтвержденные контактные </a:t>
            </a:r>
            <a:r>
              <a:rPr lang="ru-RU" altLang="ru-RU" sz="1400" dirty="0" smtClean="0">
                <a:latin typeface="Georgia" panose="02040502050405020303" pitchFamily="18" charset="0"/>
                <a:cs typeface="Arial" panose="020B0604020202020204" pitchFamily="34" charset="0"/>
              </a:rPr>
              <a:t>данные в </a:t>
            </a:r>
            <a:r>
              <a:rPr lang="ru-RU" altLang="ru-RU" sz="1400" dirty="0">
                <a:latin typeface="Georgia" panose="02040502050405020303" pitchFamily="18" charset="0"/>
                <a:cs typeface="Arial" panose="020B0604020202020204" pitchFamily="34" charset="0"/>
              </a:rPr>
              <a:t>Л</a:t>
            </a:r>
            <a:r>
              <a:rPr lang="ru-RU" altLang="ru-RU" sz="1400" dirty="0" smtClean="0">
                <a:latin typeface="Georgia" panose="02040502050405020303" pitchFamily="18" charset="0"/>
                <a:cs typeface="Arial" panose="020B0604020202020204" pitchFamily="34" charset="0"/>
              </a:rPr>
              <a:t>ичном кабинете на ЕПГУ.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3922014"/>
            <a:ext cx="80283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400" dirty="0" smtClean="0">
                <a:latin typeface="Georgia" panose="02040502050405020303" pitchFamily="18" charset="0"/>
                <a:cs typeface="Arial" panose="020B0604020202020204" pitchFamily="34" charset="0"/>
              </a:rPr>
              <a:t>При наличии уведомления необходимо </a:t>
            </a:r>
            <a:r>
              <a:rPr lang="ru-RU" altLang="ru-RU" sz="1400" dirty="0">
                <a:latin typeface="Georgia" panose="02040502050405020303" pitchFamily="18" charset="0"/>
                <a:cs typeface="Arial" panose="020B0604020202020204" pitchFamily="34" charset="0"/>
              </a:rPr>
              <a:t>заполнить и подтвердить контактные данные (телефон и электронная почта) в Личном кабинете на ЕПГУ в разделе «Контактная информация». После этого выйти из своего профиля в личном кабинете на ЕПГУ и перезапустить браузер.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1907704" y="2427734"/>
            <a:ext cx="1368152" cy="14463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92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7" y="857043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«Личный кабинет гражданина»</a:t>
            </a:r>
            <a:b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323526" y="1215230"/>
            <a:ext cx="705678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dirty="0" smtClean="0"/>
              <a:t>Выбрать </a:t>
            </a:r>
            <a:r>
              <a:rPr lang="ru-RU" altLang="ru-RU" sz="1400" dirty="0"/>
              <a:t>раздел </a:t>
            </a:r>
            <a:r>
              <a:rPr lang="ru-RU" altLang="ru-RU" sz="1400" dirty="0" smtClean="0"/>
              <a:t>«</a:t>
            </a:r>
            <a:r>
              <a:rPr lang="ru-RU" sz="1400" dirty="0" smtClean="0"/>
              <a:t>Запись в школу»</a:t>
            </a:r>
            <a:endParaRPr lang="ru-RU" altLang="ru-RU"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26" t="13655" r="34250" b="3477"/>
          <a:stretch/>
        </p:blipFill>
        <p:spPr>
          <a:xfrm>
            <a:off x="1259632" y="1528115"/>
            <a:ext cx="3696647" cy="3398530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403648" y="2859782"/>
            <a:ext cx="1512168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36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685903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Подача заявления через «Личный кабинет гражданина»</a:t>
            </a:r>
            <a:b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l="17367" t="10495" r="33414" b="28257"/>
          <a:stretch/>
        </p:blipFill>
        <p:spPr>
          <a:xfrm>
            <a:off x="4311393" y="1104364"/>
            <a:ext cx="4481654" cy="3137158"/>
          </a:xfrm>
          <a:prstGeom prst="rect">
            <a:avLst/>
          </a:prstGeom>
        </p:spPr>
      </p:pic>
      <p:sp>
        <p:nvSpPr>
          <p:cNvPr id="7" name="Прямоугольник 4"/>
          <p:cNvSpPr>
            <a:spLocks noChangeArrowheads="1"/>
          </p:cNvSpPr>
          <p:nvPr/>
        </p:nvSpPr>
        <p:spPr bwMode="auto">
          <a:xfrm>
            <a:off x="323528" y="1118230"/>
            <a:ext cx="3816424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400" dirty="0" smtClean="0"/>
              <a:t>Выбрать «Создать новое заявление», выбрать тип заявления, последовательно заполнить данные заявителя, данные ребенка, выбрать образовательное учреждение, нажать «Подать заявление»</a:t>
            </a:r>
          </a:p>
          <a:p>
            <a:endParaRPr lang="ru-RU" altLang="ru-RU" sz="1400" dirty="0"/>
          </a:p>
          <a:p>
            <a:r>
              <a:rPr lang="ru-RU" altLang="ru-RU" sz="1400" dirty="0" smtClean="0"/>
              <a:t>Информация о статусе рассмотрения заявления будет отображаться в разделе «Мои заявления»</a:t>
            </a:r>
            <a:endParaRPr lang="ru-RU" altLang="ru-RU" sz="14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88023" y="2931790"/>
            <a:ext cx="3483809" cy="5040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2447764" y="2984140"/>
            <a:ext cx="2268252" cy="7397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-103468" y="3723878"/>
            <a:ext cx="4572000" cy="12464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altLang="ru-RU" sz="1500" b="1" i="1" dirty="0"/>
              <a:t>Для подтверждения заявления необходимо обратиться в МКУ ЦМУ или ГБУ СО МФЦ, часы работы указаны в информационно-телекоммуникационной сети Интернет на официальных сайтах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46269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5179" y="631569"/>
            <a:ext cx="7704856" cy="648072"/>
          </a:xfrm>
        </p:spPr>
        <p:txBody>
          <a:bodyPr>
            <a:noAutofit/>
          </a:bodyPr>
          <a:lstStyle/>
          <a:p>
            <a:pPr algn="l"/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Размещение информации</a:t>
            </a:r>
            <a:b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3"/>
          <p:cNvSpPr>
            <a:spLocks noChangeArrowheads="1"/>
          </p:cNvSpPr>
          <p:nvPr/>
        </p:nvSpPr>
        <p:spPr bwMode="auto">
          <a:xfrm>
            <a:off x="3419872" y="956476"/>
            <a:ext cx="439248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500" b="1" dirty="0" err="1"/>
              <a:t>екатеринбург.рф</a:t>
            </a:r>
            <a:r>
              <a:rPr lang="ru-RU" altLang="ru-RU" sz="1500" b="1" dirty="0"/>
              <a:t>/жителям/образование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03350"/>
            <a:ext cx="6207711" cy="3496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1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179512" y="597241"/>
            <a:ext cx="8820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Кнопка «Как попасть в школу? Прием в 1-ый класс»</a:t>
            </a:r>
          </a:p>
        </p:txBody>
      </p:sp>
      <p:pic>
        <p:nvPicPr>
          <p:cNvPr id="1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5" t="7640" r="15302" b="4240"/>
          <a:stretch>
            <a:fillRect/>
          </a:stretch>
        </p:blipFill>
        <p:spPr bwMode="auto">
          <a:xfrm>
            <a:off x="1079634" y="1028128"/>
            <a:ext cx="5472586" cy="3831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1259632" y="3435846"/>
            <a:ext cx="1368152" cy="43204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298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70569"/>
            <a:ext cx="2520280" cy="611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50" y="4731990"/>
            <a:ext cx="3275849" cy="389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4"/>
          <p:cNvSpPr>
            <a:spLocks noChangeArrowheads="1"/>
          </p:cNvSpPr>
          <p:nvPr/>
        </p:nvSpPr>
        <p:spPr bwMode="auto">
          <a:xfrm>
            <a:off x="179512" y="403231"/>
            <a:ext cx="88201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9pPr>
          </a:lstStyle>
          <a:p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Куда звонить, если остались вопросы:</a:t>
            </a:r>
            <a:endParaRPr lang="ru-RU" alt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/>
          <a:srcRect l="17713" t="22699" r="35038" b="9402"/>
          <a:stretch/>
        </p:blipFill>
        <p:spPr>
          <a:xfrm>
            <a:off x="467544" y="834118"/>
            <a:ext cx="5114190" cy="413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1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5723</TotalTime>
  <Words>1376</Words>
  <Application>Microsoft Office PowerPoint</Application>
  <PresentationFormat>Экран (16:9)</PresentationFormat>
  <Paragraphs>173</Paragraphs>
  <Slides>34</Slides>
  <Notes>25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 Прием детей в 1-ый класс на 2019/2020 учебный год  в общеобразовательные организации муниципального образования «город Екатеринбург»</vt:lpstr>
      <vt:lpstr>Когда подавать заявление:</vt:lpstr>
      <vt:lpstr>Где подавать заявление:</vt:lpstr>
      <vt:lpstr>Какие необходимы документы:</vt:lpstr>
      <vt:lpstr>Подача заявления через ЕПГУ</vt:lpstr>
      <vt:lpstr>Подача заявления через Личный кабинет гражданина кабинет.екатеринбург.рф</vt:lpstr>
      <vt:lpstr>Если нет регистрации на ЕПГУ (нет учетной записи)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ЕПГУ, при наличии подтверждённой учетной записи</vt:lpstr>
      <vt:lpstr>Подача заявления через «Личный кабинет гражданина» (кабинет.екатеринбург.рф), при наличии подтверждённой учетной записи и контактных данных на ЕПГУ</vt:lpstr>
      <vt:lpstr>Подача заявления через «Личный кабинет гражданина» </vt:lpstr>
      <vt:lpstr>Подача заявления через «Личный кабинет гражданина» </vt:lpstr>
      <vt:lpstr>Подача заявления через «Личный кабинет гражданина» </vt:lpstr>
      <vt:lpstr>Подача заявления через «Личный кабинет гражданина» </vt:lpstr>
      <vt:lpstr>Размещение информации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Байчибаева Анна Валерьевна</dc:creator>
  <cp:lastModifiedBy>user</cp:lastModifiedBy>
  <cp:revision>266</cp:revision>
  <dcterms:created xsi:type="dcterms:W3CDTF">2015-06-30T08:03:00Z</dcterms:created>
  <dcterms:modified xsi:type="dcterms:W3CDTF">2018-12-12T11:43:09Z</dcterms:modified>
</cp:coreProperties>
</file>